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314" r:id="rId10"/>
    <p:sldId id="262" r:id="rId11"/>
    <p:sldId id="269" r:id="rId12"/>
    <p:sldId id="311" r:id="rId13"/>
    <p:sldId id="265" r:id="rId14"/>
    <p:sldId id="302" r:id="rId15"/>
    <p:sldId id="313" r:id="rId16"/>
    <p:sldId id="319" r:id="rId17"/>
    <p:sldId id="266" r:id="rId18"/>
    <p:sldId id="271" r:id="rId19"/>
    <p:sldId id="308" r:id="rId20"/>
    <p:sldId id="316" r:id="rId21"/>
    <p:sldId id="318" r:id="rId22"/>
    <p:sldId id="272" r:id="rId23"/>
    <p:sldId id="315" r:id="rId24"/>
    <p:sldId id="274" r:id="rId25"/>
    <p:sldId id="273" r:id="rId26"/>
    <p:sldId id="275" r:id="rId27"/>
    <p:sldId id="310" r:id="rId28"/>
    <p:sldId id="320" r:id="rId29"/>
    <p:sldId id="3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8" autoAdjust="0"/>
    <p:restoredTop sz="88406" autoAdjust="0"/>
  </p:normalViewPr>
  <p:slideViewPr>
    <p:cSldViewPr snapToGrid="0">
      <p:cViewPr varScale="1">
        <p:scale>
          <a:sx n="90" d="100"/>
          <a:sy n="90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dirty="0"/>
              <a:t>&lt;header&gt;</a:t>
            </a:r>
            <a:endParaRPr dirty="0"/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 dirty="0"/>
              <a:t>&lt;date/time&gt;</a:t>
            </a:r>
            <a:endParaRPr dirty="0"/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 dirty="0"/>
              <a:t>&lt;footer&gt;</a:t>
            </a:r>
            <a:endParaRPr dirty="0"/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E1A1F141-B111-41B1-9191-E1E1C1819101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74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61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71A1E1-2111-41E1-A151-1141611141E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76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1A1F141-B111-41B1-9191-E1E1C18191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0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Live demo</a:t>
            </a:r>
            <a:r>
              <a:rPr lang="en-US" sz="1200" baseline="0" dirty="0"/>
              <a:t> (or video) </a:t>
            </a:r>
            <a:r>
              <a:rPr lang="en-US" sz="1200" dirty="0"/>
              <a:t>after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1A1F141-B111-41B1-9191-E1E1C18191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3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63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71B131-A161-41C1-8121-7191F121717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46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1A1F141-B111-41B1-9191-E1E1C181910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0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67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B131B1-0111-4181-91A1-31E1E151219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222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67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B131B1-0111-4181-91A1-31E1E151219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69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67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B131B1-0111-4181-91A1-31E1E151219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11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65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1121A1-0191-41F1-A161-7171212141B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0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9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024200" y="568080"/>
            <a:ext cx="9719640" cy="5740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856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9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1024200" y="568080"/>
            <a:ext cx="9719640" cy="5740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856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9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024200" y="568080"/>
            <a:ext cx="9719640" cy="5740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02420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4023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04080" y="438696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04080" y="2286000"/>
            <a:ext cx="474264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024200" y="4386960"/>
            <a:ext cx="9718560" cy="191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"/>
          <p:cNvSpPr/>
          <p:nvPr/>
        </p:nvSpPr>
        <p:spPr>
          <a:xfrm flipV="1">
            <a:off x="761760" y="808920"/>
            <a:ext cx="0" cy="914400"/>
          </a:xfrm>
          <a:prstGeom prst="line">
            <a:avLst/>
          </a:prstGeom>
          <a:ln w="19080">
            <a:solidFill>
              <a:srgbClr val="1CADE4"/>
            </a:solidFill>
            <a:round/>
          </a:ln>
        </p:spPr>
      </p:sp>
      <p:sp>
        <p:nvSpPr>
          <p:cNvPr id="10" name="CustomShape 2"/>
          <p:cNvSpPr/>
          <p:nvPr/>
        </p:nvSpPr>
        <p:spPr>
          <a:xfrm>
            <a:off x="0" y="0"/>
            <a:ext cx="12191760" cy="4571640"/>
          </a:xfrm>
          <a:prstGeom prst="rect">
            <a:avLst/>
          </a:prstGeom>
          <a:solidFill>
            <a:srgbClr val="1482AC"/>
          </a:solidFill>
        </p:spPr>
      </p:sp>
      <p:sp>
        <p:nvSpPr>
          <p:cNvPr id="2" name="CustomShape 3"/>
          <p:cNvSpPr/>
          <p:nvPr/>
        </p:nvSpPr>
        <p:spPr>
          <a:xfrm>
            <a:off x="0" y="0"/>
            <a:ext cx="12191760" cy="4571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72040" cy="1462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9/21/16</a:t>
            </a:r>
            <a:endParaRPr dirty="0"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D16101-0171-4191-91A1-61F1D11161B1}" type="slidenum">
              <a:rPr lang="en-US">
                <a:solidFill>
                  <a:srgbClr val="000000"/>
                </a:solidFill>
                <a:latin typeface="Calibri"/>
              </a:rPr>
              <a:t>‹#›</a:t>
            </a:fld>
            <a:endParaRPr dirty="0"/>
          </a:p>
        </p:txBody>
      </p:sp>
      <p:sp>
        <p:nvSpPr>
          <p:cNvPr id="7" name="Line 8"/>
          <p:cNvSpPr/>
          <p:nvPr/>
        </p:nvSpPr>
        <p:spPr>
          <a:xfrm flipV="1">
            <a:off x="8386560" y="5263920"/>
            <a:ext cx="0" cy="914400"/>
          </a:xfrm>
          <a:prstGeom prst="line">
            <a:avLst/>
          </a:prstGeom>
          <a:ln w="19080">
            <a:solidFill>
              <a:srgbClr val="1482AC"/>
            </a:solidFill>
            <a:round/>
          </a:ln>
        </p:spPr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 flipV="1">
            <a:off x="761760" y="808920"/>
            <a:ext cx="0" cy="914400"/>
          </a:xfrm>
          <a:prstGeom prst="line">
            <a:avLst/>
          </a:prstGeom>
          <a:ln w="19080">
            <a:solidFill>
              <a:srgbClr val="1CADE4"/>
            </a:solidFill>
            <a:round/>
          </a:ln>
        </p:spPr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54520" cy="4023000"/>
          </a:xfrm>
          <a:prstGeom prst="rect">
            <a:avLst/>
          </a:prstGeom>
        </p:spPr>
        <p:txBody>
          <a:bodyPr lIns="45720" rIns="45720"/>
          <a:lstStyle/>
          <a:p>
            <a:pPr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Tw Cen MT"/>
              <a:buChar char=" 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5989320" y="2286000"/>
            <a:ext cx="4754520" cy="40230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1000">
                <a:solidFill>
                  <a:srgbClr val="0D0D0D"/>
                </a:solidFill>
                <a:latin typeface="Calibri Ligh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000">
                <a:solidFill>
                  <a:srgbClr val="0D0D0D"/>
                </a:solidFill>
                <a:latin typeface="Calibri Ligh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000">
                <a:solidFill>
                  <a:srgbClr val="0D0D0D"/>
                </a:solidFill>
                <a:latin typeface="Calibri Ligh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000">
                <a:solidFill>
                  <a:srgbClr val="0D0D0D"/>
                </a:solidFill>
                <a:latin typeface="Calibri Ligh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000">
                <a:solidFill>
                  <a:srgbClr val="0D0D0D"/>
                </a:solidFill>
                <a:latin typeface="Calibri Ligh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000">
                <a:solidFill>
                  <a:srgbClr val="0D0D0D"/>
                </a:solidFill>
                <a:latin typeface="Calibri Ligh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Tw Cen MT"/>
              <a:buChar char=" "/>
            </a:pPr>
            <a:r>
              <a:rPr lang="en-US" sz="1000">
                <a:solidFill>
                  <a:srgbClr val="0D0D0D"/>
                </a:solidFill>
                <a:latin typeface="Calibri Ligh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9/21/16</a:t>
            </a:r>
            <a:endParaRPr dirty="0"/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A15191-7111-41B1-8151-D1D1A1E11111}" type="slidenum">
              <a:rPr lang="en-US">
                <a:solidFill>
                  <a:srgbClr val="000000"/>
                </a:solidFill>
                <a:latin typeface="Calibri"/>
              </a:r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 flipV="1">
            <a:off x="761760" y="808920"/>
            <a:ext cx="0" cy="914400"/>
          </a:xfrm>
          <a:prstGeom prst="line">
            <a:avLst/>
          </a:prstGeom>
          <a:ln w="19080">
            <a:solidFill>
              <a:srgbClr val="1CADE4"/>
            </a:solidFill>
            <a:round/>
          </a:ln>
        </p:spPr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>
                <a:solidFill>
                  <a:srgbClr val="0D0D0D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pPr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Tw Cen MT"/>
              <a:buChar char=" 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3" charset="2"/>
              <a:buChar char=""/>
            </a:pPr>
            <a:r>
              <a:rPr lang="en-US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Wingdings 3" charset="2"/>
              <a:buChar char="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9/21/16</a:t>
            </a:r>
            <a:endParaRPr dirty="0"/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615151-51E1-4161-91F1-D151019191F1}" type="slidenum">
              <a:rPr lang="en-US">
                <a:solidFill>
                  <a:srgbClr val="000000"/>
                </a:solidFill>
                <a:latin typeface="Calibri"/>
              </a:r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rporate.comcast.com/news-information/news-feed/thirty-million-u-s-households-projected-to-add-smart-home-technology-in-next-12-month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forbes.com/sites/aarontilley/2015/09/28/thermostat-wars-with-help-from-apple-ecobee-takes-number-two-place-behind-nest" TargetMode="External"/><Relationship Id="rId4" Type="http://schemas.openxmlformats.org/officeDocument/2006/relationships/hyperlink" Target="http://www.businessinsider.com/nest-revenue-2014-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ist.gov/el/net-zero-energy-residential-test-facility" TargetMode="Externa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misaelperez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danieleugeniotrevi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linkedin.com/in/jfcotrevino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58120" y="4854600"/>
            <a:ext cx="4321440" cy="1620360"/>
          </a:xfrm>
          <a:prstGeom prst="rect">
            <a:avLst/>
          </a:prstGeom>
        </p:spPr>
      </p:pic>
      <p:sp>
        <p:nvSpPr>
          <p:cNvPr id="162" name="TextShape 1"/>
          <p:cNvSpPr txBox="1"/>
          <p:nvPr/>
        </p:nvSpPr>
        <p:spPr>
          <a:xfrm>
            <a:off x="8821710" y="5108535"/>
            <a:ext cx="2409840" cy="1112490"/>
          </a:xfrm>
          <a:prstGeom prst="rect">
            <a:avLst/>
          </a:prstGeo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D0D0D"/>
                </a:solidFill>
                <a:latin typeface="Calibri Light" panose="020F0302020204030204" pitchFamily="34" charset="0"/>
              </a:rPr>
              <a:t>Jesús F. Treviño
Daniel E. Treviño</a:t>
            </a:r>
            <a:endParaRPr dirty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D0D0D"/>
                </a:solidFill>
                <a:latin typeface="Calibri Light" panose="020F0302020204030204" pitchFamily="34" charset="0"/>
              </a:rPr>
              <a:t>Misael Pérez</a:t>
            </a:r>
            <a:endParaRPr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22249" r="113" b="13708"/>
          <a:stretch/>
        </p:blipFill>
        <p:spPr>
          <a:xfrm>
            <a:off x="1" y="0"/>
            <a:ext cx="1219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Tech Specs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24200" y="2286000"/>
            <a:ext cx="97196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latin typeface="Calibri Light" panose="020F0302020204030204" pitchFamily="34" charset="0"/>
              </a:rPr>
              <a:t>Motor</a:t>
            </a:r>
            <a:r>
              <a:rPr lang="en-US" sz="1600" dirty="0">
                <a:latin typeface="Calibri Light" panose="020F0302020204030204" pitchFamily="34" charset="0"/>
              </a:rPr>
              <a:t>: 6 volt electric motor mechanism with digital encoder.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Calibri Light" panose="020F0302020204030204" pitchFamily="34" charset="0"/>
              </a:rPr>
              <a:t>Sensors</a:t>
            </a:r>
            <a:r>
              <a:rPr lang="en-US" sz="1600" dirty="0">
                <a:latin typeface="Calibri Light" panose="020F0302020204030204" pitchFamily="34" charset="0"/>
              </a:rPr>
              <a:t>: Temperature, presence, and movement sensors onboard.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Calibri Light" panose="020F0302020204030204" pitchFamily="34" charset="0"/>
              </a:rPr>
              <a:t>Chipset</a:t>
            </a:r>
            <a:r>
              <a:rPr lang="en-US" sz="1600" dirty="0">
                <a:latin typeface="Calibri Light" panose="020F0302020204030204" pitchFamily="34" charset="0"/>
              </a:rPr>
              <a:t>: ATMEL® Microcontroller + Microchip ZigBee® radio module.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Calibri Light" panose="020F0302020204030204" pitchFamily="34" charset="0"/>
              </a:rPr>
              <a:t>Connectivity</a:t>
            </a:r>
            <a:r>
              <a:rPr lang="en-US" sz="1600" dirty="0">
                <a:latin typeface="Calibri Light" panose="020F0302020204030204" pitchFamily="34" charset="0"/>
              </a:rPr>
              <a:t>: Samsung SmartThings®.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Calibri Light" panose="020F0302020204030204" pitchFamily="34" charset="0"/>
              </a:rPr>
              <a:t>Power</a:t>
            </a:r>
            <a:r>
              <a:rPr lang="en-US" sz="1600" dirty="0">
                <a:latin typeface="Calibri Light" panose="020F0302020204030204" pitchFamily="34" charset="0"/>
              </a:rPr>
              <a:t>: High capacity </a:t>
            </a:r>
            <a:r>
              <a:rPr lang="en-US" sz="1600" dirty="0" err="1">
                <a:latin typeface="Calibri Light" panose="020F0302020204030204" pitchFamily="34" charset="0"/>
              </a:rPr>
              <a:t>LiO</a:t>
            </a:r>
            <a:r>
              <a:rPr lang="en-US" sz="1600" dirty="0">
                <a:latin typeface="Calibri Light" panose="020F0302020204030204" pitchFamily="34" charset="0"/>
              </a:rPr>
              <a:t> battery charged by a 6.5 watt solar panel.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Calibri Light" panose="020F0302020204030204" pitchFamily="34" charset="0"/>
              </a:rPr>
              <a:t>Operation</a:t>
            </a:r>
            <a:r>
              <a:rPr lang="en-US" sz="1600" dirty="0">
                <a:latin typeface="Calibri Light" panose="020F0302020204030204" pitchFamily="34" charset="0"/>
              </a:rPr>
              <a:t>: Controlled using any iOS or Android smartphone/tablet via the </a:t>
            </a:r>
            <a:r>
              <a:rPr lang="en-US" sz="1600" b="1" dirty="0">
                <a:latin typeface="Calibri Light" panose="020F0302020204030204" pitchFamily="34" charset="0"/>
              </a:rPr>
              <a:t>SmartThings</a:t>
            </a:r>
            <a:r>
              <a:rPr lang="en-US" sz="1600" dirty="0">
                <a:latin typeface="Calibri Light" panose="020F0302020204030204" pitchFamily="34" charset="0"/>
              </a:rPr>
              <a:t>® app.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Calibri Light" panose="020F0302020204030204" pitchFamily="34" charset="0"/>
              </a:rPr>
              <a:t>Control Range (May Vary):</a:t>
            </a:r>
            <a:r>
              <a:rPr lang="en-US" sz="1600" dirty="0">
                <a:latin typeface="Calibri Light" panose="020F0302020204030204" pitchFamily="34" charset="0"/>
              </a:rPr>
              <a:t> 325 feet (100 meters).</a:t>
            </a:r>
          </a:p>
        </p:txBody>
      </p:sp>
    </p:spTree>
    <p:extLst>
      <p:ext uri="{BB962C8B-B14F-4D97-AF65-F5344CB8AC3E}">
        <p14:creationId xmlns:p14="http://schemas.microsoft.com/office/powerpoint/2010/main" val="65505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Mission &amp; Business objective</a:t>
            </a:r>
            <a:endParaRPr dirty="0"/>
          </a:p>
        </p:txBody>
      </p:sp>
      <p:sp>
        <p:nvSpPr>
          <p:cNvPr id="217" name="CustomShape 2"/>
          <p:cNvSpPr/>
          <p:nvPr/>
        </p:nvSpPr>
        <p:spPr>
          <a:xfrm>
            <a:off x="1024200" y="2267280"/>
            <a:ext cx="9719640" cy="3450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 </a:t>
            </a:r>
            <a:r>
              <a:rPr 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mission</a:t>
            </a:r>
            <a:endParaRPr dirty="0"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Improve people’s health and help them save energy by automating and keeping safe an integral part of their home. </a:t>
            </a:r>
            <a:endParaRPr dirty="0"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 </a:t>
            </a:r>
            <a:r>
              <a:rPr lang="en-US" sz="2800" i="1" dirty="0">
                <a:solidFill>
                  <a:srgbClr val="000000"/>
                </a:solidFill>
                <a:latin typeface="Calibri Light" panose="020F0302020204030204" pitchFamily="34" charset="0"/>
              </a:rPr>
              <a:t>business objective</a:t>
            </a:r>
            <a:endParaRPr dirty="0"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Become the market and technology leader of smart window solutions to both consumers and window OEM’s.</a:t>
            </a:r>
            <a:endParaRPr dirty="0"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Make </a:t>
            </a:r>
            <a:r>
              <a:rPr lang="en-US" sz="20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a brand synonymous with smart window solutions. </a:t>
            </a:r>
            <a:endParaRPr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>
                <a:latin typeface="Calibri Light" panose="020F0302020204030204" pitchFamily="34" charset="0"/>
                <a:cs typeface="Arial" panose="020B0604020202020204" pitchFamily="34" charset="0"/>
              </a:rPr>
              <a:t>Competitive overview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053557"/>
              </p:ext>
            </p:extLst>
          </p:nvPr>
        </p:nvGraphicFramePr>
        <p:xfrm>
          <a:off x="1024200" y="2141616"/>
          <a:ext cx="10490022" cy="438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474">
                  <a:extLst>
                    <a:ext uri="{9D8B030D-6E8A-4147-A177-3AD203B41FA5}">
                      <a16:colId xmlns:a16="http://schemas.microsoft.com/office/drawing/2014/main" xmlns="" val="2868337672"/>
                    </a:ext>
                  </a:extLst>
                </a:gridCol>
                <a:gridCol w="1611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1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5253">
                  <a:extLst>
                    <a:ext uri="{9D8B030D-6E8A-4147-A177-3AD203B41FA5}">
                      <a16:colId xmlns:a16="http://schemas.microsoft.com/office/drawing/2014/main" xmlns="" val="2553638730"/>
                    </a:ext>
                  </a:extLst>
                </a:gridCol>
              </a:tblGrid>
              <a:tr h="560442"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Technology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Advantages</a:t>
                      </a: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Disadvantages</a:t>
                      </a: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23332"/>
                  </a:ext>
                </a:extLst>
              </a:tr>
              <a:tr h="8417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Alternatives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Manual Open-Close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No added costs</a:t>
                      </a: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Not optimal 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Difficult to execute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Safety (un-guarded)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be counterproductive is outdoor weather changes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5306236"/>
                  </a:ext>
                </a:extLst>
              </a:tr>
              <a:tr h="61450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Substitutes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Indoor air filters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No perceived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danger of open windows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Energy consumption (one /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room)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Noise.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Cumbersome. Cost of equipment + replacing filters.</a:t>
                      </a: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6174"/>
                  </a:ext>
                </a:extLst>
              </a:tr>
              <a:tr h="607932">
                <a:tc vMerge="1"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Ceiling and floor fans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Immediate relief from feeling heat</a:t>
                      </a: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Helps heat sensation, but does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not cool or replace the air inside homes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50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Complements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Air quality monitors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Real time monitoring and reporting of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indoor air quality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Can’t act on such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information. </a:t>
                      </a:r>
                    </a:p>
                    <a:p>
                      <a:pPr algn="ctr"/>
                      <a:r>
                        <a:rPr lang="en-US" sz="1200" b="1" u="sng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fenestra could act on this information</a:t>
                      </a:r>
                      <a:endParaRPr lang="en-US" sz="1200" b="1" u="sng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27283"/>
                  </a:ext>
                </a:extLst>
              </a:tr>
              <a:tr h="1141224">
                <a:tc vMerge="1"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Whole house fans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Very efficient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method to use outside cool air to ventilate and cool a home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is operated using a switch or a timer. Also, needs windows to be open.</a:t>
                      </a:r>
                    </a:p>
                    <a:p>
                      <a:pPr algn="ctr"/>
                      <a:r>
                        <a:rPr lang="en-US" sz="1200" b="1" u="sng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fenestra could automate windows and bring weather intelligence to the system </a:t>
                      </a:r>
                      <a:endParaRPr lang="en-US" sz="1200" b="1" u="sng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C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91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71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Synergies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24200" y="2067480"/>
            <a:ext cx="1012409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User interviews and analysis of the competition showed a couple of sectors where fenestra will present synergy opportunities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Window OEM’s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Current windows are “off line” and Window OEM’s may not want to build in their organizations an IoT/Smart Home team.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could be the strategic supplier of the hardware and mechanism to automate windows. Also, provide the integration of the window to </a:t>
            </a:r>
            <a:r>
              <a:rPr lang="en-US" sz="1400" b="1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SmartThings</a:t>
            </a:r>
            <a:r>
              <a:rPr lang="en-US" sz="14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, and other Smart Home platform</a:t>
            </a:r>
            <a:r>
              <a:rPr lang="en-US" sz="1400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s.</a:t>
            </a:r>
            <a:endParaRPr lang="en-US" sz="14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Indoor air quality (IAQ) monitors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Current IAQ monitors measure and alert the homeowner when IAQ is poor.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could </a:t>
            </a:r>
            <a:r>
              <a:rPr lang="en-US" sz="1400" b="1" i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ACT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upon that information and open the home windows to improve IAQ.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Whole House Fans (WHF)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Current WHF systems are controlled using a switch or a timer. They depend on cool outdoor air to cool the home. Additionally, the home windows need to be open for the system to operate efficiently.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could automate windows, bring weather intelligence to the system, and control the fan operation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Home Alarm Systems and Providers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Current alarm system need all windows to be closed in order to be armed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could provide a surveillance method for windows, whether the window is closed or open</a:t>
            </a:r>
            <a:endParaRPr lang="en-US" sz="14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4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Disruptions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24200" y="2067480"/>
            <a:ext cx="1012409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… the flip side of the coin also exists. In these sectors fenestra can present disruptions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Indoor air filters and air purifiers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Currently home owners operate air filters/purifiers to clean their indoor air. Most of these work only on individual rooms, are noisy, consume electricity and filters.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not only reduces the need for air filters, it also changes the air and increases the oxygen level inside the home. CO</a:t>
            </a:r>
            <a:r>
              <a:rPr lang="en-US" sz="1400" i="1" baseline="-25000" dirty="0">
                <a:solidFill>
                  <a:srgbClr val="000000"/>
                </a:solidFill>
                <a:latin typeface="Calibri Light" panose="020F0302020204030204" pitchFamily="34" charset="0"/>
              </a:rPr>
              <a:t>2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that accumulates indoors does not get filtered out by air filters!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Air Conditioning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Current A/C load needs are calculated using the size of the home and the cooling hours needed.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</a:rPr>
              <a:t> will reduce the amount of cooling hours required to make a home comfortable year round. This change will mean smaller A/C units needed at homes in many regions.</a:t>
            </a:r>
          </a:p>
        </p:txBody>
      </p:sp>
    </p:spTree>
    <p:extLst>
      <p:ext uri="{BB962C8B-B14F-4D97-AF65-F5344CB8AC3E}">
        <p14:creationId xmlns:p14="http://schemas.microsoft.com/office/powerpoint/2010/main" val="330403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Market size</a:t>
            </a:r>
            <a:endParaRPr dirty="0"/>
          </a:p>
        </p:txBody>
      </p:sp>
      <p:sp>
        <p:nvSpPr>
          <p:cNvPr id="219" name="TextShape 2"/>
          <p:cNvSpPr txBox="1"/>
          <p:nvPr/>
        </p:nvSpPr>
        <p:spPr>
          <a:xfrm>
            <a:off x="1024200" y="208476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pPr indent="168275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 Light" panose="020F0302020204030204" pitchFamily="34" charset="0"/>
              </a:rPr>
              <a:t>30 Million households projected to add Smart Home technology in next 12 months (April, 2016)</a:t>
            </a:r>
            <a:r>
              <a:rPr lang="en-US" sz="1900" baseline="30000" dirty="0">
                <a:solidFill>
                  <a:srgbClr val="000000"/>
                </a:solidFill>
                <a:latin typeface="Calibri Light" panose="020F0302020204030204" pitchFamily="34" charset="0"/>
              </a:rPr>
              <a:t>1</a:t>
            </a:r>
          </a:p>
          <a:p>
            <a:pPr indent="168275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 Light" panose="020F0302020204030204" pitchFamily="34" charset="0"/>
              </a:rPr>
              <a:t>Morgan Stanley analyst Scott Devitt estimates Nest is selling 100,000 thermostats per month</a:t>
            </a:r>
            <a:r>
              <a:rPr lang="en-US" sz="1900" baseline="30000" dirty="0">
                <a:solidFill>
                  <a:srgbClr val="000000"/>
                </a:solidFill>
                <a:latin typeface="Calibri Light" panose="020F0302020204030204" pitchFamily="34" charset="0"/>
              </a:rPr>
              <a:t>2</a:t>
            </a:r>
            <a:endParaRPr baseline="30000" dirty="0">
              <a:latin typeface="Calibri Light" panose="020F0302020204030204" pitchFamily="34" charset="0"/>
            </a:endParaRPr>
          </a:p>
          <a:p>
            <a:pPr indent="168275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Calibri Light" panose="020F0302020204030204" pitchFamily="34" charset="0"/>
              </a:rPr>
              <a:t>Parks Associates IoT market research estimates Ecobee is selling 83,000 thermostats per month</a:t>
            </a:r>
            <a:r>
              <a:rPr lang="en-US" sz="1900" baseline="30000" dirty="0">
                <a:solidFill>
                  <a:srgbClr val="000000"/>
                </a:solidFill>
                <a:latin typeface="Calibri Light" panose="020F0302020204030204" pitchFamily="34" charset="0"/>
              </a:rPr>
              <a:t>3</a:t>
            </a:r>
            <a:r>
              <a:rPr lang="en-US" sz="19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  <a:p>
            <a:pPr indent="168275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endParaRPr lang="en-US" sz="19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How will home owners react to </a:t>
            </a:r>
            <a:r>
              <a:rPr lang="en-US" sz="24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 given these favorable market conditions for smart home technology?</a:t>
            </a:r>
          </a:p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400" b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Exactly</a:t>
            </a: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 what we want to answer</a:t>
            </a:r>
            <a:endParaRPr sz="2400" dirty="0">
              <a:latin typeface="Calibri Light" panose="020F0302020204030204" pitchFamily="34" charset="0"/>
            </a:endParaRPr>
          </a:p>
        </p:txBody>
      </p:sp>
      <p:sp>
        <p:nvSpPr>
          <p:cNvPr id="220" name="TextShape 3"/>
          <p:cNvSpPr txBox="1"/>
          <p:nvPr/>
        </p:nvSpPr>
        <p:spPr>
          <a:xfrm>
            <a:off x="1514880" y="6059520"/>
            <a:ext cx="9228960" cy="6850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1 </a:t>
            </a:r>
            <a:r>
              <a:rPr lang="en-US" sz="900" dirty="0">
                <a:solidFill>
                  <a:srgbClr val="000000"/>
                </a:solidFill>
                <a:latin typeface="Calibri"/>
                <a:hlinkClick r:id="rId3"/>
              </a:rPr>
              <a:t>http://corporate.comcast.com/news-information/news-feed/thirty-million-u-s-households-projected-to-add-smart-home-technology-in-next-12-months</a:t>
            </a:r>
            <a:endParaRPr lang="en-US" sz="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2 </a:t>
            </a:r>
            <a:r>
              <a:rPr lang="en-US" sz="900" u="sng" dirty="0">
                <a:solidFill>
                  <a:srgbClr val="6B9F25"/>
                </a:solidFill>
                <a:latin typeface="Calibri"/>
                <a:hlinkClick r:id="rId4"/>
              </a:rPr>
              <a:t>http://www.businessinsider.com/nest-revenue-2014-1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3 </a:t>
            </a:r>
            <a:r>
              <a:rPr lang="en-US" sz="900" u="sng" dirty="0">
                <a:solidFill>
                  <a:srgbClr val="6B9F25"/>
                </a:solidFill>
                <a:latin typeface="Calibri"/>
                <a:hlinkClick r:id="rId5"/>
              </a:rPr>
              <a:t>http://www.forbes.com/sites/aarontilley/2015/09/28/thermostat-wars-with-help-from-apple-ecobee-takes-number-two-place-behind-nest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i="1" u="sng" dirty="0">
                <a:solidFill>
                  <a:srgbClr val="0D0D0D"/>
                </a:solidFill>
                <a:latin typeface="Calibri Light"/>
              </a:rPr>
              <a:t>Beachhead</a:t>
            </a:r>
            <a:r>
              <a:rPr lang="en-US" sz="5000" dirty="0">
                <a:solidFill>
                  <a:srgbClr val="0D0D0D"/>
                </a:solidFill>
                <a:latin typeface="Calibri Light"/>
              </a:rPr>
              <a:t> market segment </a:t>
            </a:r>
            <a:r>
              <a:rPr lang="en-US" sz="3600" dirty="0">
                <a:solidFill>
                  <a:srgbClr val="0D0D0D"/>
                </a:solidFill>
                <a:latin typeface="Calibri Light"/>
              </a:rPr>
              <a:t>(MVS)</a:t>
            </a:r>
            <a:endParaRPr sz="3600" dirty="0"/>
          </a:p>
        </p:txBody>
      </p:sp>
      <p:sp>
        <p:nvSpPr>
          <p:cNvPr id="233" name="TextShape 2"/>
          <p:cNvSpPr txBox="1"/>
          <p:nvPr/>
        </p:nvSpPr>
        <p:spPr>
          <a:xfrm>
            <a:off x="764280" y="2256120"/>
            <a:ext cx="10620000" cy="4272840"/>
          </a:xfrm>
          <a:prstGeom prst="rect">
            <a:avLst/>
          </a:prstGeom>
        </p:spPr>
        <p:txBody>
          <a:bodyPr lIns="45720" rIns="45720"/>
          <a:lstStyle/>
          <a:p>
            <a:pPr indent="228600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Homeowners who:</a:t>
            </a:r>
            <a:endParaRPr sz="1600" dirty="0">
              <a:latin typeface="Calibri Light" panose="020F0302020204030204" pitchFamily="34" charset="0"/>
            </a:endParaRPr>
          </a:p>
          <a:p>
            <a:pPr lvl="1" indent="285750">
              <a:lnSpc>
                <a:spcPct val="130000"/>
              </a:lnSpc>
              <a:buFont typeface="Wingdings" charset="2"/>
              <a:buChar char=""/>
            </a:pPr>
            <a:r>
              <a:rPr lang="en-US" b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like technology and brag about their gadgets</a:t>
            </a:r>
            <a:endParaRPr lang="en-US" b="1" u="sng" dirty="0">
              <a:latin typeface="Calibri Light" panose="020F0302020204030204" pitchFamily="34" charset="0"/>
            </a:endParaRPr>
          </a:p>
          <a:p>
            <a:pPr lvl="1" indent="285750">
              <a:lnSpc>
                <a:spcPct val="130000"/>
              </a:lnSpc>
              <a:buFont typeface="Wingdings" charset="2"/>
              <a:buChar char=""/>
            </a:pPr>
            <a:r>
              <a:rPr lang="en-US" b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have, or looking to have SmartThings</a:t>
            </a:r>
          </a:p>
          <a:p>
            <a:pPr lvl="1" indent="285750">
              <a:lnSpc>
                <a:spcPct val="130000"/>
              </a:lnSpc>
              <a:buFont typeface="Wingdings" charset="2"/>
              <a:buChar char=""/>
            </a:pPr>
            <a:r>
              <a:rPr lang="en-US" b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have, or looking to have a smart thermostat</a:t>
            </a:r>
            <a:endParaRPr lang="en-US" b="1" u="sng" dirty="0">
              <a:latin typeface="Calibri Light" panose="020F0302020204030204" pitchFamily="34" charset="0"/>
            </a:endParaRPr>
          </a:p>
          <a:p>
            <a:pPr lvl="1" indent="285750">
              <a:lnSpc>
                <a:spcPct val="130000"/>
              </a:lnSpc>
              <a:buFont typeface="Wingdings" charset="2"/>
              <a:buChar char="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mainly horizontal sliding windows in their home</a:t>
            </a:r>
            <a:endParaRPr dirty="0">
              <a:latin typeface="Calibri Light" panose="020F0302020204030204" pitchFamily="34" charset="0"/>
            </a:endParaRPr>
          </a:p>
          <a:p>
            <a:pPr lvl="1" indent="285750">
              <a:lnSpc>
                <a:spcPct val="130000"/>
              </a:lnSpc>
              <a:buFont typeface="Wingdings" charset="2"/>
              <a:buChar char="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live in target climate zone (highlighted)</a:t>
            </a:r>
            <a:endParaRPr dirty="0">
              <a:latin typeface="Calibri Light" panose="020F0302020204030204" pitchFamily="34" charset="0"/>
            </a:endParaRPr>
          </a:p>
          <a:p>
            <a:pPr lvl="1" indent="285750">
              <a:lnSpc>
                <a:spcPct val="130000"/>
              </a:lnSpc>
              <a:buFont typeface="Wingdings" charset="2"/>
              <a:buChar char="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concerned about IAQ due to allergies/asthma</a:t>
            </a:r>
            <a:endParaRPr dirty="0">
              <a:latin typeface="Calibri Light" panose="020F0302020204030204" pitchFamily="34" charset="0"/>
            </a:endParaRPr>
          </a:p>
          <a:p>
            <a:pPr lvl="1" indent="285750">
              <a:lnSpc>
                <a:spcPct val="130000"/>
              </a:lnSpc>
              <a:buFont typeface="Wingdings" charset="2"/>
              <a:buChar char="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energy conscious / sustainability</a:t>
            </a:r>
            <a:endParaRPr dirty="0">
              <a:latin typeface="Calibri Light" panose="020F0302020204030204" pitchFamily="34" charset="0"/>
            </a:endParaRPr>
          </a:p>
        </p:txBody>
      </p:sp>
      <p:pic>
        <p:nvPicPr>
          <p:cNvPr id="234" name="Content Placeholder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34600" y="2084760"/>
            <a:ext cx="5124600" cy="37987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19859871">
            <a:off x="7066661" y="2695413"/>
            <a:ext cx="1542763" cy="234087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Go to market: Kickstarter campaign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1024201" y="2126505"/>
            <a:ext cx="9719640" cy="40230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D0D0D"/>
                </a:solidFill>
                <a:latin typeface="Calibri Light" panose="020F0302020204030204" pitchFamily="34" charset="0"/>
              </a:rPr>
              <a:t>Objective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Minimize risk &amp; capital needs by building inventory on pre-orders only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Gather intelligence on the customers response for this technology: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Demographics of project backers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Main concerns, questions, doubts, etc.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User cases and scenarios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Sales funnel conversion rates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Marketing for </a:t>
            </a:r>
            <a:r>
              <a:rPr lang="en-US" sz="2000" b="1" i="1" dirty="0">
                <a:solidFill>
                  <a:srgbClr val="0D0D0D"/>
                </a:solidFill>
                <a:latin typeface="Calibri Light" panose="020F0302020204030204" pitchFamily="34" charset="0"/>
              </a:rPr>
              <a:t>fenestra</a:t>
            </a: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 and smart window technology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Finalize development for manufacturing</a:t>
            </a:r>
            <a:endParaRPr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5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Product development milestones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54448"/>
              </p:ext>
            </p:extLst>
          </p:nvPr>
        </p:nvGraphicFramePr>
        <p:xfrm>
          <a:off x="1019432" y="2442319"/>
          <a:ext cx="10164384" cy="284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3476990586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235">
                <a:tc>
                  <a:txBody>
                    <a:bodyPr/>
                    <a:lstStyle/>
                    <a:p>
                      <a:pPr lvl="1"/>
                      <a:endParaRPr lang="en-US" sz="1400" dirty="0"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EPv1 &amp; v2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EVT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DVT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PVT or 1st Batch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Mass Production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4142">
                <a:tc>
                  <a:txBody>
                    <a:bodyPr/>
                    <a:lstStyle/>
                    <a:p>
                      <a:pPr marL="230188" lvl="1" indent="0" algn="l" fontAlgn="b">
                        <a:tabLst/>
                      </a:pPr>
                      <a:r>
                        <a:rPr lang="en-US" sz="11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General </a:t>
                      </a:r>
                    </a:p>
                    <a:p>
                      <a:pPr marL="230188" lvl="1" indent="0" algn="l" fontAlgn="b">
                        <a:tabLst/>
                      </a:pPr>
                      <a:r>
                        <a:rPr lang="en-US" sz="11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Integrate complete package on final design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Plastic tooling w/o finalized cosmetics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Try-out brackets from hard tooling / equipment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Test plan detail by type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Beta units for 3rd party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Final validation test before sellable units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Plastic molds final cosmetics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Optimizing for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CoGS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Test plan detail by type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Beta units for 3rd party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Full line setup (garage version)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Analysis yield, volume, time, rework time...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Final QA/QC processes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Sub-Contract Final Assembly &amp; Testing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CoGS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Optimization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935">
                <a:tc>
                  <a:txBody>
                    <a:bodyPr/>
                    <a:lstStyle/>
                    <a:p>
                      <a:pPr marL="230188" lvl="1" indent="0" algn="l" fontAlgn="b"/>
                      <a:r>
                        <a:rPr lang="en-US" sz="11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Quantity </a:t>
                      </a:r>
                    </a:p>
                    <a:p>
                      <a:pPr marL="230188" lvl="1" indent="0" algn="l" fontAlgn="b"/>
                      <a:r>
                        <a:rPr lang="en-US" sz="11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Prototypes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5651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61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Product development test plan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00227"/>
              </p:ext>
            </p:extLst>
          </p:nvPr>
        </p:nvGraphicFramePr>
        <p:xfrm>
          <a:off x="1019432" y="2442319"/>
          <a:ext cx="10164384" cy="427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3476990586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4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6691">
                <a:tc>
                  <a:txBody>
                    <a:bodyPr/>
                    <a:lstStyle/>
                    <a:p>
                      <a:pPr lvl="1"/>
                      <a:endParaRPr lang="en-US" sz="1400" dirty="0"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EPv1 &amp; v2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EVT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DVT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PVT or 1st Batch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Mass Production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2771">
                <a:tc>
                  <a:txBody>
                    <a:bodyPr/>
                    <a:lstStyle/>
                    <a:p>
                      <a:pPr marL="230188" lvl="1" indent="0" algn="l" fontAlgn="b">
                        <a:tabLst/>
                      </a:pPr>
                      <a:r>
                        <a:rPr lang="en-US" sz="12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Mechanicals</a:t>
                      </a:r>
                    </a:p>
                    <a:p>
                      <a:pPr marL="230188" lvl="1" indent="0" algn="l" fontAlgn="b">
                        <a:tabLst/>
                      </a:pPr>
                      <a:r>
                        <a:rPr lang="en-US" sz="12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Assembly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packaging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 mechanism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Threaded rod pitches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@ Window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 cosmetics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Assembly testing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Wiring Harness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in different windows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Durability testing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functional testing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 &amp; finish cosmetics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supplier testing and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award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Assembly time per unit (direct labor)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Assembly quality testing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implementation engineering changes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assembly QA/QC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components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optimization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assembly QA/QC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2771">
                <a:tc>
                  <a:txBody>
                    <a:bodyPr/>
                    <a:lstStyle/>
                    <a:p>
                      <a:pPr marL="230188" lvl="1" indent="0" algn="l" fontAlgn="b"/>
                      <a:r>
                        <a:rPr lang="en-US" sz="12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Hardware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Architectural integration testing. Use case scenario validation.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and thermal verification of analog/digital components.</a:t>
                      </a:r>
                    </a:p>
                    <a:p>
                      <a:pPr marL="57150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factory testing and programming.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electrical design verification, performance and reliability testing.</a:t>
                      </a:r>
                    </a:p>
                    <a:p>
                      <a:pPr marL="57150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factory assembly, programming and test.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ctr">
                        <a:tabLst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 stability and process improvements for manufacturing robustness.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510980"/>
                  </a:ext>
                </a:extLst>
              </a:tr>
              <a:tr h="1222771">
                <a:tc>
                  <a:txBody>
                    <a:bodyPr/>
                    <a:lstStyle/>
                    <a:p>
                      <a:pPr marL="230188" lvl="1" indent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Software</a:t>
                      </a:r>
                    </a:p>
                    <a:p>
                      <a:pPr marL="230188" lvl="1" indent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Firmware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new hardware/software integration with new PCB. Verify differences in mechanical performance and make changes as needed.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consumption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optimization development with finalized PCB board.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Monkey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stability testing.</a:t>
                      </a:r>
                    </a:p>
                    <a:p>
                      <a:pPr marL="61913" indent="0" algn="l" fontAlgn="ct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onboard PCB testing.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13" indent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derived from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QA/QC testing and feedback.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1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 panose="020F0302020204030204" pitchFamily="34" charset="0"/>
              </a:rPr>
              <a:t>Agenda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024200" y="2286000"/>
            <a:ext cx="5029200" cy="4023000"/>
          </a:xfrm>
          <a:prstGeom prst="rect">
            <a:avLst/>
          </a:prstGeom>
        </p:spPr>
        <p:txBody>
          <a:bodyPr lIns="45720" rIns="45720"/>
          <a:lstStyle/>
          <a:p>
            <a:pPr indent="287338">
              <a:lnSpc>
                <a:spcPct val="120000"/>
              </a:lnSpc>
              <a:buFont typeface="Calibri Ligh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Team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287338">
              <a:lnSpc>
                <a:spcPct val="120000"/>
              </a:lnSpc>
              <a:buFont typeface="Calibri Light"/>
              <a:buAutoNum type="arabicPeriod"/>
            </a:pPr>
            <a:r>
              <a:rPr lang="en-US" sz="2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fenestra</a:t>
            </a:r>
            <a:r>
              <a:rPr lang="en-US" sz="2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overview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we do &amp; why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 proposition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fenestra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v1.0 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Technology details</a:t>
            </a:r>
          </a:p>
          <a:p>
            <a:pPr indent="287338">
              <a:lnSpc>
                <a:spcPct val="120000"/>
              </a:lnSpc>
              <a:buFont typeface="Calibri Ligh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Business overview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Mission &amp; objective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Competitive overview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Synergies (economic uplift)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Disruptions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6092190" y="2286000"/>
            <a:ext cx="5029200" cy="4023000"/>
          </a:xfrm>
          <a:prstGeom prst="rect">
            <a:avLst/>
          </a:prstGeom>
        </p:spPr>
        <p:txBody>
          <a:bodyPr lIns="45720" rIns="45720"/>
          <a:lstStyle/>
          <a:p>
            <a:pPr marL="285750" indent="-285750">
              <a:lnSpc>
                <a:spcPct val="120000"/>
              </a:lnSpc>
              <a:buFont typeface="+mj-lt"/>
              <a:buAutoNum type="arabicPeriod" startAt="4"/>
            </a:pPr>
            <a:r>
              <a:rPr lang="en-US" sz="2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 to market plan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 size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i="1" u="sng" dirty="0">
                <a:solidFill>
                  <a:srgbClr val="0D0D0D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Beachhead</a:t>
            </a:r>
            <a:r>
              <a:rPr lang="en-US" dirty="0">
                <a:solidFill>
                  <a:srgbClr val="0D0D0D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market segment </a:t>
            </a:r>
            <a:endParaRPr lang="en-US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Kickstarter Campaign</a:t>
            </a:r>
          </a:p>
          <a:p>
            <a:pPr indent="287338">
              <a:lnSpc>
                <a:spcPct val="120000"/>
              </a:lnSpc>
              <a:buFont typeface="Calibri Light"/>
              <a:buAutoNum type="arabicPeriod" startAt="4"/>
            </a:pPr>
            <a:r>
              <a:rPr lang="en-US" sz="2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 development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milestones &amp; phases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 plan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Kickstarter campaign prototypes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successful Kickstarter prototypes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Expected </a:t>
            </a:r>
            <a:r>
              <a:rPr lang="en-US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CoGS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Pricing (Gross Margin)</a:t>
            </a:r>
          </a:p>
          <a:p>
            <a:pPr lvl="1" indent="233363">
              <a:lnSpc>
                <a:spcPct val="120000"/>
              </a:lnSpc>
              <a:buFont typeface="Wingdings 3" charset="2"/>
              <a:buChar char="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term product roadmap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Product development prototypes</a:t>
            </a:r>
            <a:endParaRPr dirty="0"/>
          </a:p>
        </p:txBody>
      </p:sp>
      <p:sp>
        <p:nvSpPr>
          <p:cNvPr id="4" name="TextShape 2"/>
          <p:cNvSpPr txBox="1"/>
          <p:nvPr/>
        </p:nvSpPr>
        <p:spPr>
          <a:xfrm>
            <a:off x="1024200" y="208476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pPr>
              <a:lnSpc>
                <a:spcPct val="100000"/>
              </a:lnSpc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Pre-Kickstarter Campaign</a:t>
            </a:r>
            <a:endParaRPr dirty="0">
              <a:latin typeface="Calibri Light" panose="020F03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27042"/>
              </p:ext>
            </p:extLst>
          </p:nvPr>
        </p:nvGraphicFramePr>
        <p:xfrm>
          <a:off x="1024197" y="2983740"/>
          <a:ext cx="971964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6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60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Dev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Timing [Wks.]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Dev</a:t>
                      </a:r>
                      <a:r>
                        <a:rPr lang="en-US" sz="1600" baseline="0" dirty="0">
                          <a:latin typeface="Calibri Light" panose="020F0302020204030204" pitchFamily="34" charset="0"/>
                        </a:rPr>
                        <a:t>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EPv1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Show &amp; Tell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EPv2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Show &amp; Tell – Demo Units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Integrated PCB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Improved Alarm</a:t>
                      </a:r>
                      <a:r>
                        <a:rPr lang="en-US" sz="1600" baseline="0" dirty="0">
                          <a:latin typeface="Calibri Light" panose="020F0302020204030204" pitchFamily="34" charset="0"/>
                        </a:rPr>
                        <a:t> &amp; Movement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Integrated Solar Panel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Marketing Campaign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Product development prototypes</a:t>
            </a:r>
            <a:endParaRPr lang="en-US" sz="5400" dirty="0"/>
          </a:p>
        </p:txBody>
      </p:sp>
      <p:sp>
        <p:nvSpPr>
          <p:cNvPr id="4" name="TextShape 2"/>
          <p:cNvSpPr txBox="1"/>
          <p:nvPr/>
        </p:nvSpPr>
        <p:spPr>
          <a:xfrm>
            <a:off x="1024200" y="208476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pPr>
              <a:lnSpc>
                <a:spcPct val="100000"/>
              </a:lnSpc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Post-Kickstarter Campaign → Production Launch</a:t>
            </a:r>
            <a:endParaRPr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13804"/>
              </p:ext>
            </p:extLst>
          </p:nvPr>
        </p:nvGraphicFramePr>
        <p:xfrm>
          <a:off x="1024200" y="2983740"/>
          <a:ext cx="971964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6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9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Dev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Timing [Wks.]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 Light" panose="020F0302020204030204" pitchFamily="34" charset="0"/>
                        </a:rPr>
                        <a:t>Dev</a:t>
                      </a:r>
                      <a:r>
                        <a:rPr lang="en-US" sz="1600" baseline="0" dirty="0">
                          <a:latin typeface="Calibri Light" panose="020F0302020204030204" pitchFamily="34" charset="0"/>
                        </a:rPr>
                        <a:t>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EVT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Plastic mold tooling w/o finalized cosmetic finish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Manufacturing,</a:t>
                      </a:r>
                      <a:r>
                        <a:rPr lang="en-US" sz="1600" baseline="0" dirty="0">
                          <a:latin typeface="Calibri Light" panose="020F0302020204030204" pitchFamily="34" charset="0"/>
                        </a:rPr>
                        <a:t> PCBA, &amp; Mechanism Testing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Beta units for ViP 3rd party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DVT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Final validation test before sellable units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Plastic molds tooling final cosmetic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Optimizing for CoGS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Beta units for 3rd party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PVT (1</a:t>
                      </a:r>
                      <a:r>
                        <a:rPr lang="en-US" sz="1600" baseline="30000" dirty="0">
                          <a:latin typeface="Calibri Light" panose="020F0302020204030204" pitchFamily="34" charset="0"/>
                        </a:rPr>
                        <a:t>st</a:t>
                      </a:r>
                      <a:r>
                        <a:rPr lang="en-US" sz="1600" dirty="0">
                          <a:latin typeface="Calibri Light" panose="020F0302020204030204" pitchFamily="34" charset="0"/>
                        </a:rPr>
                        <a:t> Batch)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Kickstarter 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Full line setup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Analysis yield, volume, time, rework time...</a:t>
                      </a:r>
                    </a:p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Final QA/QC processes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85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Expected </a:t>
            </a:r>
            <a:r>
              <a:rPr lang="en-US" sz="5000" dirty="0" err="1">
                <a:solidFill>
                  <a:srgbClr val="0D0D0D"/>
                </a:solidFill>
                <a:latin typeface="Calibri Light"/>
              </a:rPr>
              <a:t>CoGS</a:t>
            </a:r>
            <a:r>
              <a:rPr lang="en-US" sz="5000" dirty="0">
                <a:solidFill>
                  <a:srgbClr val="0D0D0D"/>
                </a:solidFill>
                <a:latin typeface="Calibri Light"/>
              </a:rPr>
              <a:t> &amp; Pricing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40235"/>
              </p:ext>
            </p:extLst>
          </p:nvPr>
        </p:nvGraphicFramePr>
        <p:xfrm>
          <a:off x="1019432" y="2442319"/>
          <a:ext cx="10153136" cy="301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9698">
                  <a:extLst>
                    <a:ext uri="{9D8B030D-6E8A-4147-A177-3AD203B41FA5}">
                      <a16:colId xmlns:a16="http://schemas.microsoft.com/office/drawing/2014/main" xmlns="" val="3476990586"/>
                    </a:ext>
                  </a:extLst>
                </a:gridCol>
                <a:gridCol w="1459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9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6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lvl="1"/>
                      <a:endParaRPr lang="en-US" sz="2000" dirty="0"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EP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EVT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DVT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PVT or 1st Batch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Mass Production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30188" lvl="1" indent="0" algn="l" fontAlgn="b">
                        <a:tabLst/>
                      </a:pPr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Mechanicals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$260.60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$65.15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$65.15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$60.15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$54.05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30188" lvl="1" indent="0" algn="l" fontAlgn="b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Hardware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$86.24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$79.61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$79.61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$26.29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$20.34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56510980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 lvl="1"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300237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30188" lvl="1" indent="0" algn="l" fontAlgn="b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Total Direct Material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$346.84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$144.76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$144.76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$86.44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$74.39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57434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1"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30188" lvl="1" indent="0" algn="l" fontAlgn="b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Average Selling Price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$175.00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$165.00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Long term product roadmap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66485"/>
              </p:ext>
            </p:extLst>
          </p:nvPr>
        </p:nvGraphicFramePr>
        <p:xfrm>
          <a:off x="1024200" y="3176880"/>
          <a:ext cx="9719640" cy="321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5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5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anose="020F030202020403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fenestra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 v1.0</a:t>
                      </a:r>
                      <a:endParaRPr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Attachment for horizontal sliding windows</a:t>
                      </a:r>
                      <a:endParaRPr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fenestra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 v2.0</a:t>
                      </a:r>
                      <a:endParaRPr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Attachment for vertical sliding windows</a:t>
                      </a:r>
                      <a:endParaRPr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fenestra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 v3.0</a:t>
                      </a:r>
                      <a:endParaRPr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Connectivity on additional platforms (Apple Home Kit – Google Brillo)</a:t>
                      </a:r>
                      <a:endParaRPr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fenestra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 v4.0</a:t>
                      </a:r>
                      <a:endParaRPr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Turn-Key solution for window OEM’s (Pella, Andersen Windows, Milgard…)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24200" y="2067480"/>
            <a:ext cx="971964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For fenestra v1.0, we are </a:t>
            </a:r>
            <a:r>
              <a:rPr lang="en-US" sz="1600" b="1" i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laser focused</a:t>
            </a:r>
            <a:r>
              <a:rPr lang="en-US" sz="16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: just one just one type of window, on just one Smart Home platform. </a:t>
            </a:r>
          </a:p>
          <a:p>
            <a:pPr>
              <a:spcAft>
                <a:spcPts val="1800"/>
              </a:spcAft>
            </a:pPr>
            <a:r>
              <a:rPr lang="en-US" sz="16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Our  long target though, is to have a solution for </a:t>
            </a:r>
            <a:r>
              <a:rPr lang="en-US" sz="1600" b="1" i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every type of window and every major platform</a:t>
            </a:r>
            <a:r>
              <a:rPr lang="en-US" sz="16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. </a:t>
            </a:r>
            <a:endParaRPr lang="en-US" sz="14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In Depth Slides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In Depth: Security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24200" y="2286000"/>
            <a:ext cx="971964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User interviews revealed that most people feel worried about opening their windows and leaving them unsupervised.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Calibri Light" panose="020F0302020204030204" pitchFamily="34" charset="0"/>
              </a:rPr>
              <a:t>SmartThings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 secure wireless communications and back-end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Onboard electronics: loud piezo buzzer + presence (IR Sensor) &amp; movement (Accelerometer) sensors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Homeowner can adjust window opening amount and opt for small opening when away from home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Alarm escalation: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Movement and/or presence triggers audible alarm, closes window, and sends notification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Interference during alarm triggers second alarm, sends emergency notification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Using IFTTT further actions can be taken for second alarm like a direct phone call to homeowner or neighbor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Future development: Integrate with 3</a:t>
            </a:r>
            <a:r>
              <a:rPr lang="en-US" sz="1600" baseline="30000" dirty="0">
                <a:solidFill>
                  <a:srgbClr val="000000"/>
                </a:solidFill>
                <a:latin typeface="Calibri Light" panose="020F0302020204030204" pitchFamily="34" charset="0"/>
              </a:rPr>
              <a:t>rd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 party security systems and components</a:t>
            </a:r>
          </a:p>
        </p:txBody>
      </p:sp>
    </p:spTree>
    <p:extLst>
      <p:ext uri="{BB962C8B-B14F-4D97-AF65-F5344CB8AC3E}">
        <p14:creationId xmlns:p14="http://schemas.microsoft.com/office/powerpoint/2010/main" val="155670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In Depth: A/C energy savings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81939" y="2509943"/>
            <a:ext cx="50682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Analysis of the data from the Net-Zero Energy Residential Test Facility (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hlinkClick r:id="rId2"/>
              </a:rPr>
              <a:t>NZERTF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) helped us explore energy saving strategies. Our insights lead us to design an algorithm which operates the home windows based on weather conditions.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The graph shows the amount of energy used for A/C each month, followed by the opportunity our algorithm identified, and finally the projected energy use. The yellow balloons show the percentage savings expected for each month.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5231" r="5023" b="4790"/>
          <a:stretch/>
        </p:blipFill>
        <p:spPr bwMode="auto">
          <a:xfrm>
            <a:off x="5648447" y="2258872"/>
            <a:ext cx="5962407" cy="3210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390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In Depth: Safety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24199" y="2286000"/>
            <a:ext cx="1011485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User interviews revealed that people feel concerned about their windows moving without notice, while kids and pets are around. Also mentioned were concerns for emergency situations.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Onboard electronics carefully track movement of the window and can detect obstructions. In case of an obstruction, </a:t>
            </a:r>
            <a:r>
              <a:rPr lang="en-US" sz="16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 will reverse its movement to avoid pinching a pet or person and notify the homeowner.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A quick release mechanism allows the homeowner to open or close the window in case there is no power on the device or in an emergency</a:t>
            </a:r>
            <a:r>
              <a:rPr lang="en-US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1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Team</a:t>
            </a:r>
            <a:endParaRPr dirty="0"/>
          </a:p>
        </p:txBody>
      </p:sp>
      <p:pic>
        <p:nvPicPr>
          <p:cNvPr id="16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13960" y="2205709"/>
            <a:ext cx="1279800" cy="1279800"/>
          </a:xfrm>
          <a:prstGeom prst="rect">
            <a:avLst/>
          </a:prstGeom>
        </p:spPr>
      </p:pic>
      <p:pic>
        <p:nvPicPr>
          <p:cNvPr id="169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13960" y="3681286"/>
            <a:ext cx="1279800" cy="1279800"/>
          </a:xfrm>
          <a:prstGeom prst="rect">
            <a:avLst/>
          </a:prstGeom>
        </p:spPr>
      </p:pic>
      <p:pic>
        <p:nvPicPr>
          <p:cNvPr id="170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813960" y="5199395"/>
            <a:ext cx="1279800" cy="1279800"/>
          </a:xfrm>
          <a:prstGeom prst="rect">
            <a:avLst/>
          </a:prstGeom>
        </p:spPr>
      </p:pic>
      <p:sp>
        <p:nvSpPr>
          <p:cNvPr id="171" name="CustomShape 2"/>
          <p:cNvSpPr/>
          <p:nvPr/>
        </p:nvSpPr>
        <p:spPr>
          <a:xfrm>
            <a:off x="2317052" y="2192504"/>
            <a:ext cx="9235440" cy="1187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5368925" algn="l"/>
              </a:tabLst>
            </a:pPr>
            <a:r>
              <a:rPr lang="en-US" sz="1600" u="sng" dirty="0">
                <a:latin typeface="Calibri Light" panose="020F0302020204030204" pitchFamily="34" charset="0"/>
                <a:cs typeface="Calibri Light" panose="020F0302020204030204" pitchFamily="34" charset="0"/>
                <a:hlinkClick r:id="rId6" tooltip="LinkedIn"/>
              </a:rPr>
              <a:t>Jesús F. Treviño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Founder and CEO
Mechanical Engineer, Tecnológico de Monterrey 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MBA, Carnegie Mellon University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Directly responsible for production launches in the USA and Mexico for the automotive industry.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Team member for production launches in China for gaming consoles and tablet computers.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2317053" y="3665523"/>
            <a:ext cx="9235440" cy="1075764"/>
          </a:xfrm>
          <a:prstGeom prst="rect">
            <a:avLst/>
          </a:prstGeom>
        </p:spPr>
        <p:txBody>
          <a:bodyPr wrap="square" lIns="90000" tIns="45000" rIns="90000" bIns="45000">
            <a:spAutoFit/>
          </a:bodyPr>
          <a:lstStyle/>
          <a:p>
            <a:pPr defTabSz="922338">
              <a:lnSpc>
                <a:spcPct val="100000"/>
              </a:lnSpc>
              <a:tabLst>
                <a:tab pos="5368925" algn="l"/>
              </a:tabLst>
            </a:pPr>
            <a:r>
              <a:rPr lang="en-US" sz="1600" u="sng" dirty="0">
                <a:solidFill>
                  <a:srgbClr val="6B9F25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Daniel E. Treviño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Co-Founder and CTO
Software Engineer, Tecnológico de Monterrey</a:t>
            </a:r>
          </a:p>
          <a:p>
            <a:pPr defTabSz="922338">
              <a:lnSpc>
                <a:spcPct val="100000"/>
              </a:lnSpc>
              <a:tabLst>
                <a:tab pos="536892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9 years of experience in the embedded software industry working for Qualcomm and Texas Instruments. Have successfully contributed in launching mobile phones to all major U.S. wireless carriers.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2317052" y="5192310"/>
            <a:ext cx="9235440" cy="1187640"/>
          </a:xfrm>
          <a:prstGeom prst="rect">
            <a:avLst/>
          </a:prstGeom>
        </p:spPr>
        <p:txBody>
          <a:bodyPr wrap="square"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5368925" algn="l"/>
              </a:tabLst>
            </a:pPr>
            <a:r>
              <a:rPr lang="en-US" sz="1600" u="sng" dirty="0">
                <a:solidFill>
                  <a:srgbClr val="6B9F25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Misael Pérez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Lead Hardware Engineer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Electronics Engineer, Universidad de Guadalajara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Robotics, Kanazawa Institute of Technology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10 years of experience in design, test and manufacture of consumer electronics ranging from servers and game consoles to wearables. 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What we do &amp; why</a:t>
            </a:r>
            <a:endParaRPr dirty="0"/>
          </a:p>
        </p:txBody>
      </p:sp>
      <p:sp>
        <p:nvSpPr>
          <p:cNvPr id="175" name="CustomShape 2"/>
          <p:cNvSpPr/>
          <p:nvPr/>
        </p:nvSpPr>
        <p:spPr>
          <a:xfrm>
            <a:off x="1024200" y="2227137"/>
            <a:ext cx="9719640" cy="3973863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spcAft>
                <a:spcPts val="2400"/>
              </a:spcAft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fenestra </a:t>
            </a:r>
            <a:r>
              <a:rPr lang="en-US" sz="2800" i="1" u="sng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improves people's health</a:t>
            </a:r>
            <a:endParaRPr sz="28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FACT- Air inside your home is dirty, in fact, it's 5x to 10x as dirty as the air outside.</a:t>
            </a: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People would like to open their windows more often but are often concerned of outdoor weather, pollen, or pollution</a:t>
            </a:r>
            <a:endParaRPr lang="en-US" sz="16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fenestra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understands outdoor conditions, and automatically opens and closes the windows in your home at precisely the right moment.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Fresh air from the outdoors circulates through your home, and flushes out dirty and stuffy air.</a:t>
            </a: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What we do &amp; why</a:t>
            </a:r>
            <a:endParaRPr dirty="0"/>
          </a:p>
        </p:txBody>
      </p:sp>
      <p:sp>
        <p:nvSpPr>
          <p:cNvPr id="177" name="CustomShape 2"/>
          <p:cNvSpPr/>
          <p:nvPr/>
        </p:nvSpPr>
        <p:spPr>
          <a:xfrm>
            <a:off x="1024200" y="2227137"/>
            <a:ext cx="9719640" cy="390129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spcAft>
                <a:spcPts val="2400"/>
              </a:spcAft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fenestra </a:t>
            </a:r>
            <a:r>
              <a:rPr lang="en-US" sz="2800" i="1" u="sng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saves people money</a:t>
            </a:r>
            <a:endParaRPr sz="28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FACT- People spend 20% of their energy bill cooling their home.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people would like to open their windows more often but are not able to do this since they are not home, or awake, when the time is right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endParaRPr dirty="0"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automatically opens your windows when the outdoor temperature and humidity are just right.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This inflow of cool air from the outdoors helps decreases the use of A/C and can lower your bills 10% to 30%.</a:t>
            </a:r>
            <a:endParaRPr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What we do &amp; why</a:t>
            </a:r>
            <a:endParaRPr dirty="0"/>
          </a:p>
        </p:txBody>
      </p:sp>
      <p:sp>
        <p:nvSpPr>
          <p:cNvPr id="179" name="CustomShape 2"/>
          <p:cNvSpPr/>
          <p:nvPr/>
        </p:nvSpPr>
        <p:spPr>
          <a:xfrm>
            <a:off x="1024200" y="2227137"/>
            <a:ext cx="9719640" cy="3777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spcAft>
                <a:spcPts val="2400"/>
              </a:spcAft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fenestra </a:t>
            </a:r>
            <a:r>
              <a:rPr lang="en-US" sz="2800" i="1" u="sng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gives people peace of mind</a:t>
            </a:r>
            <a:endParaRPr sz="28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User interviews revealed that most people feel worried about opening their windows and leaving them unsupervised. </a:t>
            </a:r>
          </a:p>
          <a:p>
            <a:pPr>
              <a:lnSpc>
                <a:spcPct val="120000"/>
              </a:lnSpc>
            </a:pPr>
            <a:endParaRPr sz="20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fenestra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removes this worry by using motion sensors and monitoring your windows even while open.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At any sign of tampering, fenestra will notify you and can activate numerous alarm actions.</a:t>
            </a:r>
            <a:endParaRPr sz="200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What we do &amp; why</a:t>
            </a:r>
            <a:endParaRPr dirty="0"/>
          </a:p>
        </p:txBody>
      </p:sp>
      <p:sp>
        <p:nvSpPr>
          <p:cNvPr id="175" name="CustomShape 2"/>
          <p:cNvSpPr/>
          <p:nvPr/>
        </p:nvSpPr>
        <p:spPr>
          <a:xfrm>
            <a:off x="1024200" y="2233588"/>
            <a:ext cx="9719640" cy="3973863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spcAft>
                <a:spcPts val="2400"/>
              </a:spcAft>
            </a:pPr>
            <a:r>
              <a:rPr lang="en-US" sz="28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 </a:t>
            </a:r>
            <a:r>
              <a:rPr lang="en-US" sz="2800" i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makes life practical</a:t>
            </a:r>
            <a:endParaRPr dirty="0"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people are aware that opening windows in order to let fresh air in is beneficial; yet they don’t do it often because it’s inconvenient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leverages the latest IoT technology, and </a:t>
            </a:r>
            <a:r>
              <a:rPr lang="en-US" sz="2000" u="sng" dirty="0">
                <a:solidFill>
                  <a:srgbClr val="000000"/>
                </a:solidFill>
                <a:latin typeface="Calibri Light" panose="020F0302020204030204" pitchFamily="34" charset="0"/>
              </a:rPr>
              <a:t>transforms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the passive home window, into an active and smart component of the home ventilation system.</a:t>
            </a:r>
          </a:p>
          <a:p>
            <a:pPr>
              <a:lnSpc>
                <a:spcPct val="150000"/>
              </a:lnSpc>
            </a:pPr>
            <a:endParaRPr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8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24200" y="56808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0D0D0D"/>
                </a:solidFill>
                <a:latin typeface="Calibri Light"/>
              </a:rPr>
              <a:t>Value proposition</a:t>
            </a:r>
            <a:endParaRPr dirty="0"/>
          </a:p>
        </p:txBody>
      </p:sp>
      <p:sp>
        <p:nvSpPr>
          <p:cNvPr id="181" name="TextShape 2"/>
          <p:cNvSpPr txBox="1"/>
          <p:nvPr/>
        </p:nvSpPr>
        <p:spPr>
          <a:xfrm>
            <a:off x="1024200" y="2084760"/>
            <a:ext cx="10508670" cy="4520160"/>
          </a:xfrm>
          <a:prstGeom prst="rect">
            <a:avLst/>
          </a:prstGeom>
        </p:spPr>
        <p:txBody>
          <a:bodyPr lIns="45720" rIns="45720"/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000000"/>
                </a:solidFill>
                <a:latin typeface="Calibri Light" panose="020F0302020204030204" pitchFamily="34" charset="0"/>
              </a:rPr>
              <a:t>FOR</a:t>
            </a: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: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Tech savvy home owners who value their health, saving money, and sustainability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000000"/>
                </a:solidFill>
                <a:latin typeface="Calibri Light" panose="020F0302020204030204" pitchFamily="34" charset="0"/>
              </a:rPr>
              <a:t>WHO</a:t>
            </a: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: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Value the feeling of fresh air in their homes but find it inconvenient and risky to open the windows around their home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000000"/>
                </a:solidFill>
                <a:latin typeface="Calibri Light" panose="020F0302020204030204" pitchFamily="34" charset="0"/>
              </a:rPr>
              <a:t>OUR PRODUCT: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Will revolutionize home ventilation by optimizing the time of day when the windows in a home are open. By tracking real time weather data, air quality, and your desired home temperature, </a:t>
            </a:r>
            <a:r>
              <a:rPr lang="en-US" sz="1700" b="1" i="1" dirty="0">
                <a:solidFill>
                  <a:srgbClr val="000000"/>
                </a:solidFill>
                <a:latin typeface="Calibri Light" panose="020F0302020204030204" pitchFamily="34" charset="0"/>
              </a:rPr>
              <a:t>fenestra</a:t>
            </a: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 will seamlessly open your windows at exactly the right time 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000000"/>
                </a:solidFill>
                <a:latin typeface="Calibri Light" panose="020F0302020204030204" pitchFamily="34" charset="0"/>
              </a:rPr>
              <a:t>PROVIDES: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A smart system that will refresh your home, save you energy, and keep your home safe</a:t>
            </a:r>
            <a:endParaRPr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000000"/>
                </a:solidFill>
                <a:latin typeface="Calibri Light" panose="020F0302020204030204" pitchFamily="34" charset="0"/>
              </a:rPr>
              <a:t>UNLIKE:</a:t>
            </a:r>
            <a:endParaRPr lang="en-US" sz="1700" dirty="0">
              <a:latin typeface="Calibri Light" panose="020F0302020204030204" pitchFamily="34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</a:rPr>
              <a:t>Having to operate and maintain costly air filtration equipment; having to constantly operate your air conditioning; having to open and close your windows manually while looking out for weather changes, and the security of your home.</a:t>
            </a:r>
            <a:endParaRPr lang="en-US" sz="17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1700" b="1" i="1" strike="sngStrike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5000" b="1" i="1" dirty="0">
                <a:solidFill>
                  <a:srgbClr val="0D0D0D"/>
                </a:solidFill>
                <a:latin typeface="Calibri Light" panose="020F0302020204030204" pitchFamily="34" charset="0"/>
              </a:rPr>
              <a:t>fenestra</a:t>
            </a:r>
            <a:r>
              <a:rPr lang="en-US" sz="5000" dirty="0">
                <a:solidFill>
                  <a:srgbClr val="0D0D0D"/>
                </a:solidFill>
                <a:latin typeface="Calibri Light" panose="020F0302020204030204" pitchFamily="34" charset="0"/>
              </a:rPr>
              <a:t> v1.0 </a:t>
            </a:r>
            <a:r>
              <a:rPr lang="en-US" sz="3600" dirty="0">
                <a:solidFill>
                  <a:srgbClr val="0D0D0D"/>
                </a:solidFill>
                <a:latin typeface="Calibri Light" panose="020F0302020204030204" pitchFamily="34" charset="0"/>
              </a:rPr>
              <a:t>(MVP)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29" name="TextShape 3"/>
          <p:cNvSpPr txBox="1"/>
          <p:nvPr/>
        </p:nvSpPr>
        <p:spPr>
          <a:xfrm>
            <a:off x="1024201" y="2126505"/>
            <a:ext cx="9948600" cy="40230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400" b="1" u="sng" dirty="0">
                <a:solidFill>
                  <a:srgbClr val="0D0D0D"/>
                </a:solidFill>
                <a:highlight>
                  <a:srgbClr val="E9EDF4"/>
                </a:highlight>
                <a:latin typeface="Calibri Light" panose="020F0302020204030204" pitchFamily="34" charset="0"/>
              </a:rPr>
              <a:t>Device which automates horizontal sliding windows</a:t>
            </a:r>
            <a:endParaRPr sz="2400" b="1" u="sng" dirty="0">
              <a:highlight>
                <a:srgbClr val="E9EDF4"/>
              </a:highlight>
              <a:latin typeface="Calibri Light" panose="020F03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Two way interaction with your smartphone or tablet via the </a:t>
            </a:r>
            <a:r>
              <a:rPr lang="en-US" sz="2000" b="1" dirty="0">
                <a:solidFill>
                  <a:srgbClr val="0D0D0D"/>
                </a:solidFill>
                <a:latin typeface="Calibri Light" panose="020F0302020204030204" pitchFamily="34" charset="0"/>
              </a:rPr>
              <a:t>SmartThings</a:t>
            </a: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 App (iOS &amp; Android)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Battery operated &amp; charged by solar panel</a:t>
            </a:r>
            <a:endParaRPr lang="en-US" sz="20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Able to get detailed information on outdoor conditions like weather and air quality by communicating with web API’s</a:t>
            </a:r>
            <a:endParaRPr sz="20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Able to sense indoor temperature, humidity, and react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Self locking, able to sense movement, and react with alarm actions to keep your home safe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Compatible with popular web based services such as IFTTT, Amazon Echo, and Google Home</a:t>
            </a:r>
            <a:endParaRPr sz="20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D0D0D"/>
                </a:solidFill>
                <a:latin typeface="Calibri Light" panose="020F0302020204030204" pitchFamily="34" charset="0"/>
              </a:rPr>
              <a:t>Simple to install/remove; mounted at the base of the window</a:t>
            </a:r>
            <a:endParaRPr sz="20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7730</TotalTime>
  <Words>2199</Words>
  <Application>Microsoft Office PowerPoint</Application>
  <PresentationFormat>Widescreen</PresentationFormat>
  <Paragraphs>332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DejaVu Sans</vt:lpstr>
      <vt:lpstr>StarSymbol</vt:lpstr>
      <vt:lpstr>Tw Cen MT</vt:lpstr>
      <vt:lpstr>Wingdings</vt:lpstr>
      <vt:lpstr>Wingdings 3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Competitive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Kechu Trevino</dc:creator>
  <cp:lastModifiedBy>Jesus Trevino</cp:lastModifiedBy>
  <cp:revision>166</cp:revision>
  <dcterms:modified xsi:type="dcterms:W3CDTF">2016-11-14T23:39:46Z</dcterms:modified>
</cp:coreProperties>
</file>